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7.png" ContentType="image/png"/>
  <Override PartName="/ppt/media/image1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99986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583640" y="3964320"/>
            <a:ext cx="99986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158364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70716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964400" y="160020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8345160" y="160020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583640" y="396432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4964400" y="396432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body"/>
          </p:nvPr>
        </p:nvSpPr>
        <p:spPr>
          <a:xfrm>
            <a:off x="8345160" y="396432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583640" y="1600200"/>
            <a:ext cx="99986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99986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583640" y="274680"/>
            <a:ext cx="99986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58364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1583640" y="1600200"/>
            <a:ext cx="99986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70716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583640" y="3964320"/>
            <a:ext cx="99986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99986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583640" y="3964320"/>
            <a:ext cx="99986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58364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670716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964400" y="160020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8345160" y="160020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1583640" y="396432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4964400" y="396432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8345160" y="396432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1583640" y="1600200"/>
            <a:ext cx="99986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99986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99986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1583640" y="274680"/>
            <a:ext cx="99986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158364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70716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1583640" y="3964320"/>
            <a:ext cx="99986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99986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583640" y="3964320"/>
            <a:ext cx="99986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158364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70716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964400" y="160020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8345160" y="160020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1583640" y="396432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4964400" y="396432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8345160" y="3964320"/>
            <a:ext cx="32194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1583640" y="274680"/>
            <a:ext cx="99986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58364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707160" y="396432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58364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707160" y="1600200"/>
            <a:ext cx="48790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583640" y="3964320"/>
            <a:ext cx="99986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6343" y="6641"/>
                </a:moveTo>
                <a:lnTo>
                  <a:pt x="6343" y="6641"/>
                </a:lnTo>
                <a:cubicBezTo>
                  <a:pt x="7781" y="2374"/>
                  <a:pt x="8594" y="0"/>
                  <a:pt x="8594" y="0"/>
                </a:cubicBezTo>
                <a:lnTo>
                  <a:pt x="0" y="0"/>
                </a:lnTo>
                <a:lnTo>
                  <a:pt x="0" y="43200"/>
                </a:lnTo>
                <a:lnTo>
                  <a:pt x="43200" y="43200"/>
                </a:lnTo>
                <a:lnTo>
                  <a:pt x="43200" y="37760"/>
                </a:lnTo>
                <a:lnTo>
                  <a:pt x="43200" y="37760"/>
                </a:lnTo>
                <a:cubicBezTo>
                  <a:pt x="43200" y="37760"/>
                  <a:pt x="34824" y="39282"/>
                  <a:pt x="21228" y="41101"/>
                </a:cubicBezTo>
                <a:lnTo>
                  <a:pt x="21228" y="41101"/>
                </a:lnTo>
                <a:cubicBezTo>
                  <a:pt x="3446" y="43478"/>
                  <a:pt x="-5241" y="41016"/>
                  <a:pt x="6343" y="6641"/>
                </a:cubicBezTo>
                <a:close/>
              </a:path>
            </a:pathLst>
          </a:custGeom>
          <a:solidFill>
            <a:schemeClr val="accen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361" y="36777"/>
                </a:moveTo>
                <a:lnTo>
                  <a:pt x="22361" y="36777"/>
                </a:lnTo>
                <a:cubicBezTo>
                  <a:pt x="5219" y="39070"/>
                  <a:pt x="-2372" y="36412"/>
                  <a:pt x="7775" y="6299"/>
                </a:cubicBezTo>
                <a:lnTo>
                  <a:pt x="7775" y="6299"/>
                </a:lnTo>
                <a:cubicBezTo>
                  <a:pt x="9119" y="2311"/>
                  <a:pt x="9892" y="58"/>
                  <a:pt x="9911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3612"/>
                </a:lnTo>
                <a:lnTo>
                  <a:pt x="43200" y="33612"/>
                </a:lnTo>
                <a:cubicBezTo>
                  <a:pt x="43110" y="33630"/>
                  <a:pt x="35168" y="35065"/>
                  <a:pt x="22361" y="36777"/>
                </a:cubicBezTo>
                <a:close/>
              </a:path>
            </a:pathLst>
          </a:custGeom>
          <a:solidFill>
            <a:schemeClr val="accent1">
              <a:alpha val="9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276" y="37156"/>
                </a:moveTo>
                <a:lnTo>
                  <a:pt x="22276" y="37156"/>
                </a:lnTo>
                <a:cubicBezTo>
                  <a:pt x="5093" y="39454"/>
                  <a:pt x="-2596" y="36819"/>
                  <a:pt x="7680" y="6325"/>
                </a:cubicBezTo>
                <a:lnTo>
                  <a:pt x="7680" y="6325"/>
                </a:lnTo>
                <a:cubicBezTo>
                  <a:pt x="9010" y="2380"/>
                  <a:pt x="9781" y="117"/>
                  <a:pt x="9819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3980"/>
                </a:lnTo>
                <a:lnTo>
                  <a:pt x="43200" y="33980"/>
                </a:lnTo>
                <a:cubicBezTo>
                  <a:pt x="43020" y="34016"/>
                  <a:pt x="35046" y="35449"/>
                  <a:pt x="22276" y="37156"/>
                </a:cubicBezTo>
                <a:close/>
              </a:path>
            </a:pathLst>
          </a:custGeom>
          <a:solidFill>
            <a:schemeClr val="accent1">
              <a:alpha val="18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192" y="37535"/>
                </a:moveTo>
                <a:lnTo>
                  <a:pt x="22192" y="37535"/>
                </a:lnTo>
                <a:cubicBezTo>
                  <a:pt x="4968" y="39839"/>
                  <a:pt x="-2820" y="37226"/>
                  <a:pt x="7585" y="6350"/>
                </a:cubicBezTo>
                <a:lnTo>
                  <a:pt x="7585" y="6350"/>
                </a:lnTo>
                <a:cubicBezTo>
                  <a:pt x="8900" y="2448"/>
                  <a:pt x="9670" y="176"/>
                  <a:pt x="9726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4348"/>
                </a:lnTo>
                <a:lnTo>
                  <a:pt x="43200" y="34348"/>
                </a:lnTo>
                <a:cubicBezTo>
                  <a:pt x="42885" y="34402"/>
                  <a:pt x="34924" y="35833"/>
                  <a:pt x="22192" y="37535"/>
                </a:cubicBezTo>
                <a:close/>
              </a:path>
            </a:pathLst>
          </a:custGeom>
          <a:solidFill>
            <a:schemeClr val="accent1">
              <a:alpha val="27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107" y="37914"/>
                </a:moveTo>
                <a:lnTo>
                  <a:pt x="22107" y="37914"/>
                </a:lnTo>
                <a:cubicBezTo>
                  <a:pt x="4842" y="40223"/>
                  <a:pt x="-3044" y="37634"/>
                  <a:pt x="7490" y="6376"/>
                </a:cubicBezTo>
                <a:lnTo>
                  <a:pt x="7490" y="6376"/>
                </a:lnTo>
                <a:cubicBezTo>
                  <a:pt x="8790" y="2517"/>
                  <a:pt x="9559" y="235"/>
                  <a:pt x="9634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4717"/>
                </a:lnTo>
                <a:lnTo>
                  <a:pt x="43200" y="34717"/>
                </a:lnTo>
                <a:cubicBezTo>
                  <a:pt x="42795" y="34789"/>
                  <a:pt x="34802" y="36217"/>
                  <a:pt x="22107" y="37914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022" y="38293"/>
                </a:moveTo>
                <a:lnTo>
                  <a:pt x="22022" y="38293"/>
                </a:lnTo>
                <a:cubicBezTo>
                  <a:pt x="4717" y="40608"/>
                  <a:pt x="-3267" y="38041"/>
                  <a:pt x="7394" y="6401"/>
                </a:cubicBezTo>
                <a:lnTo>
                  <a:pt x="7394" y="6401"/>
                </a:lnTo>
                <a:cubicBezTo>
                  <a:pt x="8680" y="2586"/>
                  <a:pt x="9448" y="293"/>
                  <a:pt x="9542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5085"/>
                </a:lnTo>
                <a:lnTo>
                  <a:pt x="43200" y="35085"/>
                </a:lnTo>
                <a:cubicBezTo>
                  <a:pt x="42705" y="35175"/>
                  <a:pt x="34680" y="36601"/>
                  <a:pt x="22022" y="38293"/>
                </a:cubicBezTo>
                <a:close/>
              </a:path>
            </a:pathLst>
          </a:custGeom>
          <a:solidFill>
            <a:schemeClr val="accent1">
              <a:alpha val="4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937" y="38673"/>
                </a:moveTo>
                <a:lnTo>
                  <a:pt x="21937" y="38673"/>
                </a:lnTo>
                <a:cubicBezTo>
                  <a:pt x="4591" y="40992"/>
                  <a:pt x="-3491" y="38448"/>
                  <a:pt x="7299" y="6427"/>
                </a:cubicBezTo>
                <a:lnTo>
                  <a:pt x="7299" y="6427"/>
                </a:lnTo>
                <a:cubicBezTo>
                  <a:pt x="8570" y="2655"/>
                  <a:pt x="9336" y="352"/>
                  <a:pt x="9449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5453"/>
                </a:lnTo>
                <a:lnTo>
                  <a:pt x="43200" y="35453"/>
                </a:lnTo>
                <a:cubicBezTo>
                  <a:pt x="42570" y="35561"/>
                  <a:pt x="34558" y="36985"/>
                  <a:pt x="21937" y="38673"/>
                </a:cubicBezTo>
                <a:close/>
              </a:path>
            </a:pathLst>
          </a:custGeom>
          <a:solidFill>
            <a:schemeClr val="accent1">
              <a:alpha val="5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853" y="39052"/>
                </a:moveTo>
                <a:lnTo>
                  <a:pt x="21853" y="39052"/>
                </a:lnTo>
                <a:cubicBezTo>
                  <a:pt x="4466" y="41377"/>
                  <a:pt x="-3715" y="38855"/>
                  <a:pt x="7204" y="6453"/>
                </a:cubicBezTo>
                <a:lnTo>
                  <a:pt x="7204" y="6453"/>
                </a:lnTo>
                <a:cubicBezTo>
                  <a:pt x="8461" y="2724"/>
                  <a:pt x="9225" y="411"/>
                  <a:pt x="9357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5822"/>
                </a:lnTo>
                <a:lnTo>
                  <a:pt x="43200" y="35822"/>
                </a:lnTo>
                <a:cubicBezTo>
                  <a:pt x="42480" y="35948"/>
                  <a:pt x="34436" y="37369"/>
                  <a:pt x="21853" y="39052"/>
                </a:cubicBezTo>
                <a:close/>
              </a:path>
            </a:pathLst>
          </a:custGeom>
          <a:solidFill>
            <a:schemeClr val="accent1">
              <a:alpha val="64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768" y="39431"/>
                </a:moveTo>
                <a:lnTo>
                  <a:pt x="21768" y="39431"/>
                </a:lnTo>
                <a:cubicBezTo>
                  <a:pt x="4340" y="41761"/>
                  <a:pt x="-3939" y="39262"/>
                  <a:pt x="7109" y="6478"/>
                </a:cubicBezTo>
                <a:lnTo>
                  <a:pt x="7109" y="6478"/>
                </a:lnTo>
                <a:cubicBezTo>
                  <a:pt x="8351" y="2792"/>
                  <a:pt x="9114" y="470"/>
                  <a:pt x="9265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6190"/>
                </a:lnTo>
                <a:lnTo>
                  <a:pt x="43200" y="36190"/>
                </a:lnTo>
                <a:cubicBezTo>
                  <a:pt x="42390" y="36334"/>
                  <a:pt x="34314" y="37753"/>
                  <a:pt x="21768" y="39431"/>
                </a:cubicBezTo>
                <a:close/>
              </a:path>
            </a:pathLst>
          </a:custGeom>
          <a:solidFill>
            <a:schemeClr val="accent1">
              <a:alpha val="73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683" y="39810"/>
                </a:moveTo>
                <a:lnTo>
                  <a:pt x="21683" y="39810"/>
                </a:lnTo>
                <a:cubicBezTo>
                  <a:pt x="4214" y="42146"/>
                  <a:pt x="-4163" y="39669"/>
                  <a:pt x="7014" y="6504"/>
                </a:cubicBezTo>
                <a:lnTo>
                  <a:pt x="7014" y="6504"/>
                </a:lnTo>
                <a:cubicBezTo>
                  <a:pt x="8241" y="2861"/>
                  <a:pt x="9003" y="528"/>
                  <a:pt x="9172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6558"/>
                </a:lnTo>
                <a:lnTo>
                  <a:pt x="43200" y="36558"/>
                </a:lnTo>
                <a:cubicBezTo>
                  <a:pt x="42300" y="36720"/>
                  <a:pt x="34192" y="38137"/>
                  <a:pt x="21683" y="39810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599" y="40189"/>
                </a:moveTo>
                <a:lnTo>
                  <a:pt x="21599" y="40189"/>
                </a:lnTo>
                <a:cubicBezTo>
                  <a:pt x="4089" y="42530"/>
                  <a:pt x="-4386" y="40077"/>
                  <a:pt x="6918" y="6529"/>
                </a:cubicBezTo>
                <a:lnTo>
                  <a:pt x="6918" y="6529"/>
                </a:lnTo>
                <a:cubicBezTo>
                  <a:pt x="8131" y="2930"/>
                  <a:pt x="8892" y="587"/>
                  <a:pt x="9080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6926"/>
                </a:lnTo>
                <a:lnTo>
                  <a:pt x="43200" y="36926"/>
                </a:lnTo>
                <a:cubicBezTo>
                  <a:pt x="42165" y="37107"/>
                  <a:pt x="34070" y="38521"/>
                  <a:pt x="21599" y="40189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514" y="40568"/>
                </a:moveTo>
                <a:lnTo>
                  <a:pt x="21514" y="40568"/>
                </a:lnTo>
                <a:cubicBezTo>
                  <a:pt x="3963" y="42915"/>
                  <a:pt x="-4610" y="40484"/>
                  <a:pt x="6823" y="6555"/>
                </a:cubicBezTo>
                <a:lnTo>
                  <a:pt x="6823" y="6555"/>
                </a:lnTo>
                <a:cubicBezTo>
                  <a:pt x="8022" y="2999"/>
                  <a:pt x="8781" y="646"/>
                  <a:pt x="8988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7295"/>
                </a:lnTo>
                <a:lnTo>
                  <a:pt x="43200" y="37295"/>
                </a:lnTo>
                <a:cubicBezTo>
                  <a:pt x="42075" y="37493"/>
                  <a:pt x="33948" y="38905"/>
                  <a:pt x="21514" y="40568"/>
                </a:cubicBezTo>
                <a:close/>
              </a:path>
            </a:pathLst>
          </a:custGeom>
          <a:solidFill>
            <a:schemeClr val="accen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Образец заголовка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dt"/>
          </p:nvPr>
        </p:nvSpPr>
        <p:spPr>
          <a:xfrm>
            <a:off x="161892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ftr"/>
          </p:nvPr>
        </p:nvSpPr>
        <p:spPr>
          <a:xfrm>
            <a:off x="5125680" y="6356520"/>
            <a:ext cx="35622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sldNum"/>
          </p:nvPr>
        </p:nvSpPr>
        <p:spPr>
          <a:xfrm>
            <a:off x="9264240" y="6356520"/>
            <a:ext cx="23176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7" name="PlaceHolder 1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6343" y="6641"/>
                </a:moveTo>
                <a:lnTo>
                  <a:pt x="6343" y="6641"/>
                </a:lnTo>
                <a:cubicBezTo>
                  <a:pt x="7781" y="2374"/>
                  <a:pt x="8594" y="0"/>
                  <a:pt x="8594" y="0"/>
                </a:cubicBezTo>
                <a:lnTo>
                  <a:pt x="0" y="0"/>
                </a:lnTo>
                <a:lnTo>
                  <a:pt x="0" y="43200"/>
                </a:lnTo>
                <a:lnTo>
                  <a:pt x="43200" y="43200"/>
                </a:lnTo>
                <a:lnTo>
                  <a:pt x="43200" y="37760"/>
                </a:lnTo>
                <a:lnTo>
                  <a:pt x="43200" y="37760"/>
                </a:lnTo>
                <a:cubicBezTo>
                  <a:pt x="43200" y="37760"/>
                  <a:pt x="34824" y="39282"/>
                  <a:pt x="21228" y="41101"/>
                </a:cubicBezTo>
                <a:lnTo>
                  <a:pt x="21228" y="41101"/>
                </a:lnTo>
                <a:cubicBezTo>
                  <a:pt x="3446" y="43478"/>
                  <a:pt x="-5241" y="41016"/>
                  <a:pt x="6343" y="6641"/>
                </a:cubicBezTo>
                <a:close/>
              </a:path>
            </a:pathLst>
          </a:custGeom>
          <a:solidFill>
            <a:schemeClr val="accen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3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361" y="36777"/>
                </a:moveTo>
                <a:lnTo>
                  <a:pt x="22361" y="36777"/>
                </a:lnTo>
                <a:cubicBezTo>
                  <a:pt x="5219" y="39070"/>
                  <a:pt x="-2372" y="36412"/>
                  <a:pt x="7775" y="6299"/>
                </a:cubicBezTo>
                <a:lnTo>
                  <a:pt x="7775" y="6299"/>
                </a:lnTo>
                <a:cubicBezTo>
                  <a:pt x="9119" y="2311"/>
                  <a:pt x="9892" y="58"/>
                  <a:pt x="9911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3612"/>
                </a:lnTo>
                <a:lnTo>
                  <a:pt x="43200" y="33612"/>
                </a:lnTo>
                <a:cubicBezTo>
                  <a:pt x="43110" y="33630"/>
                  <a:pt x="35168" y="35065"/>
                  <a:pt x="22361" y="36777"/>
                </a:cubicBezTo>
                <a:close/>
              </a:path>
            </a:pathLst>
          </a:custGeom>
          <a:solidFill>
            <a:schemeClr val="accent1">
              <a:alpha val="9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4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276" y="37156"/>
                </a:moveTo>
                <a:lnTo>
                  <a:pt x="22276" y="37156"/>
                </a:lnTo>
                <a:cubicBezTo>
                  <a:pt x="5093" y="39454"/>
                  <a:pt x="-2596" y="36819"/>
                  <a:pt x="7680" y="6325"/>
                </a:cubicBezTo>
                <a:lnTo>
                  <a:pt x="7680" y="6325"/>
                </a:lnTo>
                <a:cubicBezTo>
                  <a:pt x="9010" y="2380"/>
                  <a:pt x="9781" y="117"/>
                  <a:pt x="9819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3980"/>
                </a:lnTo>
                <a:lnTo>
                  <a:pt x="43200" y="33980"/>
                </a:lnTo>
                <a:cubicBezTo>
                  <a:pt x="43020" y="34016"/>
                  <a:pt x="35046" y="35449"/>
                  <a:pt x="22276" y="37156"/>
                </a:cubicBezTo>
                <a:close/>
              </a:path>
            </a:pathLst>
          </a:custGeom>
          <a:solidFill>
            <a:schemeClr val="accent1">
              <a:alpha val="18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5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192" y="37535"/>
                </a:moveTo>
                <a:lnTo>
                  <a:pt x="22192" y="37535"/>
                </a:lnTo>
                <a:cubicBezTo>
                  <a:pt x="4968" y="39839"/>
                  <a:pt x="-2820" y="37226"/>
                  <a:pt x="7585" y="6350"/>
                </a:cubicBezTo>
                <a:lnTo>
                  <a:pt x="7585" y="6350"/>
                </a:lnTo>
                <a:cubicBezTo>
                  <a:pt x="8900" y="2448"/>
                  <a:pt x="9670" y="176"/>
                  <a:pt x="9726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4348"/>
                </a:lnTo>
                <a:lnTo>
                  <a:pt x="43200" y="34348"/>
                </a:lnTo>
                <a:cubicBezTo>
                  <a:pt x="42885" y="34402"/>
                  <a:pt x="34924" y="35833"/>
                  <a:pt x="22192" y="37535"/>
                </a:cubicBezTo>
                <a:close/>
              </a:path>
            </a:pathLst>
          </a:custGeom>
          <a:solidFill>
            <a:schemeClr val="accent1">
              <a:alpha val="27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6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107" y="37914"/>
                </a:moveTo>
                <a:lnTo>
                  <a:pt x="22107" y="37914"/>
                </a:lnTo>
                <a:cubicBezTo>
                  <a:pt x="4842" y="40223"/>
                  <a:pt x="-3044" y="37634"/>
                  <a:pt x="7490" y="6376"/>
                </a:cubicBezTo>
                <a:lnTo>
                  <a:pt x="7490" y="6376"/>
                </a:lnTo>
                <a:cubicBezTo>
                  <a:pt x="8790" y="2517"/>
                  <a:pt x="9559" y="235"/>
                  <a:pt x="9634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4717"/>
                </a:lnTo>
                <a:lnTo>
                  <a:pt x="43200" y="34717"/>
                </a:lnTo>
                <a:cubicBezTo>
                  <a:pt x="42795" y="34789"/>
                  <a:pt x="34802" y="36217"/>
                  <a:pt x="22107" y="37914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7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022" y="38293"/>
                </a:moveTo>
                <a:lnTo>
                  <a:pt x="22022" y="38293"/>
                </a:lnTo>
                <a:cubicBezTo>
                  <a:pt x="4717" y="40608"/>
                  <a:pt x="-3267" y="38041"/>
                  <a:pt x="7394" y="6401"/>
                </a:cubicBezTo>
                <a:lnTo>
                  <a:pt x="7394" y="6401"/>
                </a:lnTo>
                <a:cubicBezTo>
                  <a:pt x="8680" y="2586"/>
                  <a:pt x="9448" y="293"/>
                  <a:pt x="9542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5085"/>
                </a:lnTo>
                <a:lnTo>
                  <a:pt x="43200" y="35085"/>
                </a:lnTo>
                <a:cubicBezTo>
                  <a:pt x="42705" y="35175"/>
                  <a:pt x="34680" y="36601"/>
                  <a:pt x="22022" y="38293"/>
                </a:cubicBezTo>
                <a:close/>
              </a:path>
            </a:pathLst>
          </a:custGeom>
          <a:solidFill>
            <a:schemeClr val="accent1">
              <a:alpha val="4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8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937" y="38673"/>
                </a:moveTo>
                <a:lnTo>
                  <a:pt x="21937" y="38673"/>
                </a:lnTo>
                <a:cubicBezTo>
                  <a:pt x="4591" y="40992"/>
                  <a:pt x="-3491" y="38448"/>
                  <a:pt x="7299" y="6427"/>
                </a:cubicBezTo>
                <a:lnTo>
                  <a:pt x="7299" y="6427"/>
                </a:lnTo>
                <a:cubicBezTo>
                  <a:pt x="8570" y="2655"/>
                  <a:pt x="9336" y="352"/>
                  <a:pt x="9449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5453"/>
                </a:lnTo>
                <a:lnTo>
                  <a:pt x="43200" y="35453"/>
                </a:lnTo>
                <a:cubicBezTo>
                  <a:pt x="42570" y="35561"/>
                  <a:pt x="34558" y="36985"/>
                  <a:pt x="21937" y="38673"/>
                </a:cubicBezTo>
                <a:close/>
              </a:path>
            </a:pathLst>
          </a:custGeom>
          <a:solidFill>
            <a:schemeClr val="accent1">
              <a:alpha val="5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9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853" y="39052"/>
                </a:moveTo>
                <a:lnTo>
                  <a:pt x="21853" y="39052"/>
                </a:lnTo>
                <a:cubicBezTo>
                  <a:pt x="4466" y="41377"/>
                  <a:pt x="-3715" y="38855"/>
                  <a:pt x="7204" y="6453"/>
                </a:cubicBezTo>
                <a:lnTo>
                  <a:pt x="7204" y="6453"/>
                </a:lnTo>
                <a:cubicBezTo>
                  <a:pt x="8461" y="2724"/>
                  <a:pt x="9225" y="411"/>
                  <a:pt x="9357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5822"/>
                </a:lnTo>
                <a:lnTo>
                  <a:pt x="43200" y="35822"/>
                </a:lnTo>
                <a:cubicBezTo>
                  <a:pt x="42480" y="35948"/>
                  <a:pt x="34436" y="37369"/>
                  <a:pt x="21853" y="39052"/>
                </a:cubicBezTo>
                <a:close/>
              </a:path>
            </a:pathLst>
          </a:custGeom>
          <a:solidFill>
            <a:schemeClr val="accent1">
              <a:alpha val="64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10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768" y="39431"/>
                </a:moveTo>
                <a:lnTo>
                  <a:pt x="21768" y="39431"/>
                </a:lnTo>
                <a:cubicBezTo>
                  <a:pt x="4340" y="41761"/>
                  <a:pt x="-3939" y="39262"/>
                  <a:pt x="7109" y="6478"/>
                </a:cubicBezTo>
                <a:lnTo>
                  <a:pt x="7109" y="6478"/>
                </a:lnTo>
                <a:cubicBezTo>
                  <a:pt x="8351" y="2792"/>
                  <a:pt x="9114" y="470"/>
                  <a:pt x="9265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6190"/>
                </a:lnTo>
                <a:lnTo>
                  <a:pt x="43200" y="36190"/>
                </a:lnTo>
                <a:cubicBezTo>
                  <a:pt x="42390" y="36334"/>
                  <a:pt x="34314" y="37753"/>
                  <a:pt x="21768" y="39431"/>
                </a:cubicBezTo>
                <a:close/>
              </a:path>
            </a:pathLst>
          </a:custGeom>
          <a:solidFill>
            <a:schemeClr val="accent1">
              <a:alpha val="73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11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683" y="39810"/>
                </a:moveTo>
                <a:lnTo>
                  <a:pt x="21683" y="39810"/>
                </a:lnTo>
                <a:cubicBezTo>
                  <a:pt x="4214" y="42146"/>
                  <a:pt x="-4163" y="39669"/>
                  <a:pt x="7014" y="6504"/>
                </a:cubicBezTo>
                <a:lnTo>
                  <a:pt x="7014" y="6504"/>
                </a:lnTo>
                <a:cubicBezTo>
                  <a:pt x="8241" y="2861"/>
                  <a:pt x="9003" y="528"/>
                  <a:pt x="9172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6558"/>
                </a:lnTo>
                <a:lnTo>
                  <a:pt x="43200" y="36558"/>
                </a:lnTo>
                <a:cubicBezTo>
                  <a:pt x="42300" y="36720"/>
                  <a:pt x="34192" y="38137"/>
                  <a:pt x="21683" y="39810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12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599" y="40189"/>
                </a:moveTo>
                <a:lnTo>
                  <a:pt x="21599" y="40189"/>
                </a:lnTo>
                <a:cubicBezTo>
                  <a:pt x="4089" y="42530"/>
                  <a:pt x="-4386" y="40077"/>
                  <a:pt x="6918" y="6529"/>
                </a:cubicBezTo>
                <a:lnTo>
                  <a:pt x="6918" y="6529"/>
                </a:lnTo>
                <a:cubicBezTo>
                  <a:pt x="8131" y="2930"/>
                  <a:pt x="8892" y="587"/>
                  <a:pt x="9080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6926"/>
                </a:lnTo>
                <a:lnTo>
                  <a:pt x="43200" y="36926"/>
                </a:lnTo>
                <a:cubicBezTo>
                  <a:pt x="42165" y="37107"/>
                  <a:pt x="34070" y="38521"/>
                  <a:pt x="21599" y="40189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13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514" y="40568"/>
                </a:moveTo>
                <a:lnTo>
                  <a:pt x="21514" y="40568"/>
                </a:lnTo>
                <a:cubicBezTo>
                  <a:pt x="3963" y="42915"/>
                  <a:pt x="-4610" y="40484"/>
                  <a:pt x="6823" y="6555"/>
                </a:cubicBezTo>
                <a:lnTo>
                  <a:pt x="6823" y="6555"/>
                </a:lnTo>
                <a:cubicBezTo>
                  <a:pt x="8022" y="2999"/>
                  <a:pt x="8781" y="646"/>
                  <a:pt x="8988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7295"/>
                </a:lnTo>
                <a:lnTo>
                  <a:pt x="43200" y="37295"/>
                </a:lnTo>
                <a:cubicBezTo>
                  <a:pt x="42075" y="37493"/>
                  <a:pt x="33948" y="38905"/>
                  <a:pt x="21514" y="40568"/>
                </a:cubicBezTo>
                <a:close/>
              </a:path>
            </a:pathLst>
          </a:custGeom>
          <a:solidFill>
            <a:schemeClr val="accen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PlaceHolder 14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О</a:t>
            </a: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бр</a:t>
            </a: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аз</a:t>
            </a: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ец </a:t>
            </a: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за</a:t>
            </a: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го</a:t>
            </a: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ло</a:t>
            </a: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вк</a:t>
            </a: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15"/>
          <p:cNvSpPr>
            <a:spLocks noGrp="1"/>
          </p:cNvSpPr>
          <p:nvPr>
            <p:ph type="body"/>
          </p:nvPr>
        </p:nvSpPr>
        <p:spPr>
          <a:xfrm>
            <a:off x="1583640" y="1600200"/>
            <a:ext cx="99986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Arial"/>
              </a:rPr>
              <a:t>Образец текста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Второй уровень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Третий уровень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Четвертый уровень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Пятый уровень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16"/>
          <p:cNvSpPr>
            <a:spLocks noGrp="1"/>
          </p:cNvSpPr>
          <p:nvPr>
            <p:ph type="dt"/>
          </p:nvPr>
        </p:nvSpPr>
        <p:spPr>
          <a:xfrm>
            <a:off x="161892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0" name="PlaceHolder 17"/>
          <p:cNvSpPr>
            <a:spLocks noGrp="1"/>
          </p:cNvSpPr>
          <p:nvPr>
            <p:ph type="ftr"/>
          </p:nvPr>
        </p:nvSpPr>
        <p:spPr>
          <a:xfrm>
            <a:off x="5125680" y="6356520"/>
            <a:ext cx="35622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1" name="PlaceHolder 18"/>
          <p:cNvSpPr>
            <a:spLocks noGrp="1"/>
          </p:cNvSpPr>
          <p:nvPr>
            <p:ph type="sldNum"/>
          </p:nvPr>
        </p:nvSpPr>
        <p:spPr>
          <a:xfrm>
            <a:off x="9264240" y="6356520"/>
            <a:ext cx="23176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6343" y="6641"/>
                </a:moveTo>
                <a:lnTo>
                  <a:pt x="6343" y="6641"/>
                </a:lnTo>
                <a:cubicBezTo>
                  <a:pt x="7781" y="2374"/>
                  <a:pt x="8594" y="0"/>
                  <a:pt x="8594" y="0"/>
                </a:cubicBezTo>
                <a:lnTo>
                  <a:pt x="0" y="0"/>
                </a:lnTo>
                <a:lnTo>
                  <a:pt x="0" y="43200"/>
                </a:lnTo>
                <a:lnTo>
                  <a:pt x="43200" y="43200"/>
                </a:lnTo>
                <a:lnTo>
                  <a:pt x="43200" y="37760"/>
                </a:lnTo>
                <a:lnTo>
                  <a:pt x="43200" y="37760"/>
                </a:lnTo>
                <a:cubicBezTo>
                  <a:pt x="43200" y="37760"/>
                  <a:pt x="34824" y="39282"/>
                  <a:pt x="21228" y="41101"/>
                </a:cubicBezTo>
                <a:lnTo>
                  <a:pt x="21228" y="41101"/>
                </a:lnTo>
                <a:cubicBezTo>
                  <a:pt x="3446" y="43478"/>
                  <a:pt x="-5241" y="41016"/>
                  <a:pt x="6343" y="6641"/>
                </a:cubicBezTo>
                <a:close/>
              </a:path>
            </a:pathLst>
          </a:custGeom>
          <a:solidFill>
            <a:schemeClr val="accen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3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361" y="36777"/>
                </a:moveTo>
                <a:lnTo>
                  <a:pt x="22361" y="36777"/>
                </a:lnTo>
                <a:cubicBezTo>
                  <a:pt x="5219" y="39070"/>
                  <a:pt x="-2372" y="36412"/>
                  <a:pt x="7775" y="6299"/>
                </a:cubicBezTo>
                <a:lnTo>
                  <a:pt x="7775" y="6299"/>
                </a:lnTo>
                <a:cubicBezTo>
                  <a:pt x="9119" y="2311"/>
                  <a:pt x="9892" y="58"/>
                  <a:pt x="9911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3612"/>
                </a:lnTo>
                <a:lnTo>
                  <a:pt x="43200" y="33612"/>
                </a:lnTo>
                <a:cubicBezTo>
                  <a:pt x="43110" y="33630"/>
                  <a:pt x="35168" y="35065"/>
                  <a:pt x="22361" y="36777"/>
                </a:cubicBezTo>
                <a:close/>
              </a:path>
            </a:pathLst>
          </a:custGeom>
          <a:solidFill>
            <a:schemeClr val="accent1">
              <a:alpha val="9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4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276" y="37156"/>
                </a:moveTo>
                <a:lnTo>
                  <a:pt x="22276" y="37156"/>
                </a:lnTo>
                <a:cubicBezTo>
                  <a:pt x="5093" y="39454"/>
                  <a:pt x="-2596" y="36819"/>
                  <a:pt x="7680" y="6325"/>
                </a:cubicBezTo>
                <a:lnTo>
                  <a:pt x="7680" y="6325"/>
                </a:lnTo>
                <a:cubicBezTo>
                  <a:pt x="9010" y="2380"/>
                  <a:pt x="9781" y="117"/>
                  <a:pt x="9819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3980"/>
                </a:lnTo>
                <a:lnTo>
                  <a:pt x="43200" y="33980"/>
                </a:lnTo>
                <a:cubicBezTo>
                  <a:pt x="43020" y="34016"/>
                  <a:pt x="35046" y="35449"/>
                  <a:pt x="22276" y="37156"/>
                </a:cubicBezTo>
                <a:close/>
              </a:path>
            </a:pathLst>
          </a:custGeom>
          <a:solidFill>
            <a:schemeClr val="accent1">
              <a:alpha val="18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5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192" y="37535"/>
                </a:moveTo>
                <a:lnTo>
                  <a:pt x="22192" y="37535"/>
                </a:lnTo>
                <a:cubicBezTo>
                  <a:pt x="4968" y="39839"/>
                  <a:pt x="-2820" y="37226"/>
                  <a:pt x="7585" y="6350"/>
                </a:cubicBezTo>
                <a:lnTo>
                  <a:pt x="7585" y="6350"/>
                </a:lnTo>
                <a:cubicBezTo>
                  <a:pt x="8900" y="2448"/>
                  <a:pt x="9670" y="176"/>
                  <a:pt x="9726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4348"/>
                </a:lnTo>
                <a:lnTo>
                  <a:pt x="43200" y="34348"/>
                </a:lnTo>
                <a:cubicBezTo>
                  <a:pt x="42885" y="34402"/>
                  <a:pt x="34924" y="35833"/>
                  <a:pt x="22192" y="37535"/>
                </a:cubicBezTo>
                <a:close/>
              </a:path>
            </a:pathLst>
          </a:custGeom>
          <a:solidFill>
            <a:schemeClr val="accent1">
              <a:alpha val="27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6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107" y="37914"/>
                </a:moveTo>
                <a:lnTo>
                  <a:pt x="22107" y="37914"/>
                </a:lnTo>
                <a:cubicBezTo>
                  <a:pt x="4842" y="40223"/>
                  <a:pt x="-3044" y="37634"/>
                  <a:pt x="7490" y="6376"/>
                </a:cubicBezTo>
                <a:lnTo>
                  <a:pt x="7490" y="6376"/>
                </a:lnTo>
                <a:cubicBezTo>
                  <a:pt x="8790" y="2517"/>
                  <a:pt x="9559" y="235"/>
                  <a:pt x="9634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4717"/>
                </a:lnTo>
                <a:lnTo>
                  <a:pt x="43200" y="34717"/>
                </a:lnTo>
                <a:cubicBezTo>
                  <a:pt x="42795" y="34789"/>
                  <a:pt x="34802" y="36217"/>
                  <a:pt x="22107" y="37914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7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2022" y="38293"/>
                </a:moveTo>
                <a:lnTo>
                  <a:pt x="22022" y="38293"/>
                </a:lnTo>
                <a:cubicBezTo>
                  <a:pt x="4717" y="40608"/>
                  <a:pt x="-3267" y="38041"/>
                  <a:pt x="7394" y="6401"/>
                </a:cubicBezTo>
                <a:lnTo>
                  <a:pt x="7394" y="6401"/>
                </a:lnTo>
                <a:cubicBezTo>
                  <a:pt x="8680" y="2586"/>
                  <a:pt x="9448" y="293"/>
                  <a:pt x="9542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5085"/>
                </a:lnTo>
                <a:lnTo>
                  <a:pt x="43200" y="35085"/>
                </a:lnTo>
                <a:cubicBezTo>
                  <a:pt x="42705" y="35175"/>
                  <a:pt x="34680" y="36601"/>
                  <a:pt x="22022" y="38293"/>
                </a:cubicBezTo>
                <a:close/>
              </a:path>
            </a:pathLst>
          </a:custGeom>
          <a:solidFill>
            <a:schemeClr val="accent1">
              <a:alpha val="4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8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937" y="38673"/>
                </a:moveTo>
                <a:lnTo>
                  <a:pt x="21937" y="38673"/>
                </a:lnTo>
                <a:cubicBezTo>
                  <a:pt x="4591" y="40992"/>
                  <a:pt x="-3491" y="38448"/>
                  <a:pt x="7299" y="6427"/>
                </a:cubicBezTo>
                <a:lnTo>
                  <a:pt x="7299" y="6427"/>
                </a:lnTo>
                <a:cubicBezTo>
                  <a:pt x="8570" y="2655"/>
                  <a:pt x="9336" y="352"/>
                  <a:pt x="9449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5453"/>
                </a:lnTo>
                <a:lnTo>
                  <a:pt x="43200" y="35453"/>
                </a:lnTo>
                <a:cubicBezTo>
                  <a:pt x="42570" y="35561"/>
                  <a:pt x="34558" y="36985"/>
                  <a:pt x="21937" y="38673"/>
                </a:cubicBezTo>
                <a:close/>
              </a:path>
            </a:pathLst>
          </a:custGeom>
          <a:solidFill>
            <a:schemeClr val="accent1">
              <a:alpha val="5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9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853" y="39052"/>
                </a:moveTo>
                <a:lnTo>
                  <a:pt x="21853" y="39052"/>
                </a:lnTo>
                <a:cubicBezTo>
                  <a:pt x="4466" y="41377"/>
                  <a:pt x="-3715" y="38855"/>
                  <a:pt x="7204" y="6453"/>
                </a:cubicBezTo>
                <a:lnTo>
                  <a:pt x="7204" y="6453"/>
                </a:lnTo>
                <a:cubicBezTo>
                  <a:pt x="8461" y="2724"/>
                  <a:pt x="9225" y="411"/>
                  <a:pt x="9357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5822"/>
                </a:lnTo>
                <a:lnTo>
                  <a:pt x="43200" y="35822"/>
                </a:lnTo>
                <a:cubicBezTo>
                  <a:pt x="42480" y="35948"/>
                  <a:pt x="34436" y="37369"/>
                  <a:pt x="21853" y="39052"/>
                </a:cubicBezTo>
                <a:close/>
              </a:path>
            </a:pathLst>
          </a:custGeom>
          <a:solidFill>
            <a:schemeClr val="accent1">
              <a:alpha val="64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0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768" y="39431"/>
                </a:moveTo>
                <a:lnTo>
                  <a:pt x="21768" y="39431"/>
                </a:lnTo>
                <a:cubicBezTo>
                  <a:pt x="4340" y="41761"/>
                  <a:pt x="-3939" y="39262"/>
                  <a:pt x="7109" y="6478"/>
                </a:cubicBezTo>
                <a:lnTo>
                  <a:pt x="7109" y="6478"/>
                </a:lnTo>
                <a:cubicBezTo>
                  <a:pt x="8351" y="2792"/>
                  <a:pt x="9114" y="470"/>
                  <a:pt x="9265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6190"/>
                </a:lnTo>
                <a:lnTo>
                  <a:pt x="43200" y="36190"/>
                </a:lnTo>
                <a:cubicBezTo>
                  <a:pt x="42390" y="36334"/>
                  <a:pt x="34314" y="37753"/>
                  <a:pt x="21768" y="39431"/>
                </a:cubicBezTo>
                <a:close/>
              </a:path>
            </a:pathLst>
          </a:custGeom>
          <a:solidFill>
            <a:schemeClr val="accent1">
              <a:alpha val="73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1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683" y="39810"/>
                </a:moveTo>
                <a:lnTo>
                  <a:pt x="21683" y="39810"/>
                </a:lnTo>
                <a:cubicBezTo>
                  <a:pt x="4214" y="42146"/>
                  <a:pt x="-4163" y="39669"/>
                  <a:pt x="7014" y="6504"/>
                </a:cubicBezTo>
                <a:lnTo>
                  <a:pt x="7014" y="6504"/>
                </a:lnTo>
                <a:cubicBezTo>
                  <a:pt x="8241" y="2861"/>
                  <a:pt x="9003" y="528"/>
                  <a:pt x="9172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6558"/>
                </a:lnTo>
                <a:lnTo>
                  <a:pt x="43200" y="36558"/>
                </a:lnTo>
                <a:cubicBezTo>
                  <a:pt x="42300" y="36720"/>
                  <a:pt x="34192" y="38137"/>
                  <a:pt x="21683" y="39810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2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599" y="40189"/>
                </a:moveTo>
                <a:lnTo>
                  <a:pt x="21599" y="40189"/>
                </a:lnTo>
                <a:cubicBezTo>
                  <a:pt x="4089" y="42530"/>
                  <a:pt x="-4386" y="40077"/>
                  <a:pt x="6918" y="6529"/>
                </a:cubicBezTo>
                <a:lnTo>
                  <a:pt x="6918" y="6529"/>
                </a:lnTo>
                <a:cubicBezTo>
                  <a:pt x="8131" y="2930"/>
                  <a:pt x="8892" y="587"/>
                  <a:pt x="9080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6926"/>
                </a:lnTo>
                <a:lnTo>
                  <a:pt x="43200" y="36926"/>
                </a:lnTo>
                <a:cubicBezTo>
                  <a:pt x="42165" y="37107"/>
                  <a:pt x="34070" y="38521"/>
                  <a:pt x="21599" y="40189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3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43200" h="43200">
                <a:moveTo>
                  <a:pt x="21514" y="40568"/>
                </a:moveTo>
                <a:lnTo>
                  <a:pt x="21514" y="40568"/>
                </a:lnTo>
                <a:cubicBezTo>
                  <a:pt x="3963" y="42915"/>
                  <a:pt x="-4610" y="40484"/>
                  <a:pt x="6823" y="6555"/>
                </a:cubicBezTo>
                <a:lnTo>
                  <a:pt x="6823" y="6555"/>
                </a:lnTo>
                <a:cubicBezTo>
                  <a:pt x="8022" y="2999"/>
                  <a:pt x="8781" y="646"/>
                  <a:pt x="8988" y="0"/>
                </a:cubicBezTo>
                <a:lnTo>
                  <a:pt x="8597" y="0"/>
                </a:lnTo>
                <a:lnTo>
                  <a:pt x="8597" y="0"/>
                </a:lnTo>
                <a:cubicBezTo>
                  <a:pt x="8597" y="0"/>
                  <a:pt x="7784" y="2374"/>
                  <a:pt x="6346" y="6641"/>
                </a:cubicBezTo>
                <a:lnTo>
                  <a:pt x="6346" y="6641"/>
                </a:lnTo>
                <a:cubicBezTo>
                  <a:pt x="-5238" y="41016"/>
                  <a:pt x="3448" y="43478"/>
                  <a:pt x="21229" y="41101"/>
                </a:cubicBezTo>
                <a:lnTo>
                  <a:pt x="21229" y="41101"/>
                </a:lnTo>
                <a:cubicBezTo>
                  <a:pt x="34825" y="39282"/>
                  <a:pt x="43200" y="37760"/>
                  <a:pt x="43200" y="37760"/>
                </a:cubicBezTo>
                <a:lnTo>
                  <a:pt x="43200" y="37295"/>
                </a:lnTo>
                <a:lnTo>
                  <a:pt x="43200" y="37295"/>
                </a:lnTo>
                <a:cubicBezTo>
                  <a:pt x="42075" y="37493"/>
                  <a:pt x="33948" y="38905"/>
                  <a:pt x="21514" y="40568"/>
                </a:cubicBezTo>
                <a:close/>
              </a:path>
            </a:pathLst>
          </a:custGeom>
          <a:solidFill>
            <a:schemeClr val="accen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PlaceHolder 14"/>
          <p:cNvSpPr>
            <a:spLocks noGrp="1"/>
          </p:cNvSpPr>
          <p:nvPr>
            <p:ph type="title"/>
          </p:nvPr>
        </p:nvSpPr>
        <p:spPr>
          <a:xfrm>
            <a:off x="1583640" y="274680"/>
            <a:ext cx="99986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4400" spc="-1" strike="noStrike">
                <a:solidFill>
                  <a:srgbClr val="000000"/>
                </a:solidFill>
                <a:latin typeface="Arial"/>
                <a:ea typeface="Arial"/>
              </a:rPr>
              <a:t>Образец заголовка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15"/>
          <p:cNvSpPr>
            <a:spLocks noGrp="1"/>
          </p:cNvSpPr>
          <p:nvPr>
            <p:ph type="body"/>
          </p:nvPr>
        </p:nvSpPr>
        <p:spPr>
          <a:xfrm>
            <a:off x="1583640" y="1600200"/>
            <a:ext cx="99986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Arial"/>
              </a:rPr>
              <a:t>Образец текста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Второй уровень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Третий уровень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Четвертый уровень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Пятый уровень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16"/>
          <p:cNvSpPr>
            <a:spLocks noGrp="1"/>
          </p:cNvSpPr>
          <p:nvPr>
            <p:ph type="dt"/>
          </p:nvPr>
        </p:nvSpPr>
        <p:spPr>
          <a:xfrm>
            <a:off x="161892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4" name="PlaceHolder 17"/>
          <p:cNvSpPr>
            <a:spLocks noGrp="1"/>
          </p:cNvSpPr>
          <p:nvPr>
            <p:ph type="ftr"/>
          </p:nvPr>
        </p:nvSpPr>
        <p:spPr>
          <a:xfrm>
            <a:off x="5125680" y="6356520"/>
            <a:ext cx="35622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5" name="PlaceHolder 18"/>
          <p:cNvSpPr>
            <a:spLocks noGrp="1"/>
          </p:cNvSpPr>
          <p:nvPr>
            <p:ph type="sldNum"/>
          </p:nvPr>
        </p:nvSpPr>
        <p:spPr>
          <a:xfrm>
            <a:off x="9264240" y="6356520"/>
            <a:ext cx="23176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arxiv.org/pdf/quant-ph/0601097.pdf" TargetMode="External"/><Relationship Id="rId2" Type="http://schemas.openxmlformats.org/officeDocument/2006/relationships/hyperlink" Target="https://qiskit.org/documentation/stable/0.26/_modules/qiskit/aqua/algorithms/factorizers/shor.html" TargetMode="External"/><Relationship Id="rId3" Type="http://schemas.openxmlformats.org/officeDocument/2006/relationships/hyperlink" Target="https://github.com/ttlion/ShorAlgQiskit" TargetMode="External"/><Relationship Id="rId4" Type="http://schemas.openxmlformats.org/officeDocument/2006/relationships/hyperlink" Target="https://qiskit.org/textbook/ch-algorithms/shor.html" TargetMode="External"/><Relationship Id="rId5" Type="http://schemas.openxmlformats.org/officeDocument/2006/relationships/hyperlink" Target="https://young.physics.ucsc.edu/150/shor.pdf" TargetMode="External"/><Relationship Id="rId6" Type="http://schemas.openxmlformats.org/officeDocument/2006/relationships/hyperlink" Target="https://jonathan-hui.medium.com/qc-period-finding-in-shors-algorithm-7eb0c22e8202" TargetMode="External"/><Relationship Id="rId7" Type="http://schemas.openxmlformats.org/officeDocument/2006/relationships/hyperlink" Target="https://www.codespeedy.com/rsa-algorithm-an-asymmetric-key-encryption-in-python/" TargetMode="External"/><Relationship Id="rId8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2643120" y="2251440"/>
            <a:ext cx="7205400" cy="1435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RSA decryption with Shor’s Algorithm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828800" y="3886200"/>
            <a:ext cx="8534160" cy="175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8b8b8b"/>
                </a:solidFill>
                <a:latin typeface="Arial"/>
                <a:ea typeface="Arial"/>
              </a:rPr>
              <a:t>Cagil Benibol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640080" y="1097280"/>
            <a:ext cx="11247120" cy="259488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91440" y="4145760"/>
            <a:ext cx="11812680" cy="1889280"/>
          </a:xfrm>
          <a:prstGeom prst="rect">
            <a:avLst/>
          </a:prstGeom>
          <a:ln>
            <a:noFill/>
          </a:ln>
        </p:spPr>
      </p:pic>
      <p:sp>
        <p:nvSpPr>
          <p:cNvPr id="197" name="TextShape 1"/>
          <p:cNvSpPr txBox="1"/>
          <p:nvPr/>
        </p:nvSpPr>
        <p:spPr>
          <a:xfrm>
            <a:off x="6949440" y="6126480"/>
            <a:ext cx="4055760" cy="36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Retrieved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from qiskit.org notebook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371600" y="1535760"/>
            <a:ext cx="9995400" cy="331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1583640" y="27504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Fraction Algorithm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1737360" y="1737360"/>
            <a:ext cx="3307680" cy="108468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1745280" y="3042720"/>
            <a:ext cx="8275680" cy="2352240"/>
          </a:xfrm>
          <a:prstGeom prst="rect">
            <a:avLst/>
          </a:prstGeom>
          <a:ln>
            <a:noFill/>
          </a:ln>
        </p:spPr>
      </p:pic>
      <p:sp>
        <p:nvSpPr>
          <p:cNvPr id="204" name="TextShape 3"/>
          <p:cNvSpPr txBox="1"/>
          <p:nvPr/>
        </p:nvSpPr>
        <p:spPr>
          <a:xfrm>
            <a:off x="6126480" y="2049480"/>
            <a:ext cx="3200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 d should be coprime with 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 r should be even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7955280" y="6217920"/>
            <a:ext cx="39319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Retrieved from https://jonathan-hui.medium.com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822960" y="1193040"/>
            <a:ext cx="5933880" cy="44762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4745160" y="1188720"/>
            <a:ext cx="7074720" cy="224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131800" y="91440"/>
            <a:ext cx="9498600" cy="678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rial"/>
              </a:rPr>
              <a:t>------&gt; Analysing result 00100000000000. This result happened in 16700.0000 % of all cases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In decimal, x_final value for this result is: 2048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Running continued fractions for this case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Approximation number 1 of continued fractions: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Numerator:0              Denominator: 1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Odd denominator, will try next iteration of continued fractions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Approximation number 2 of continued fractions: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Numerator:1              Denominator: 8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The factors of 119 are 17 and 7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Found the desired factors!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Using a=8, found the factors of N=119 in 33700.0000 % of the cases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1 = 3*(1) + (-1)*(2)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1 = 5*(-1) + (2)*(3)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1 = 48*(2) + (-19)*(5)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1 = 5*(-19) + (2)*(48)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-19 48 einv, _lambda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29 value d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public key(e,n): (53, 119)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public key(d,n): (29, 119)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[83, 33, 94, 75, 76, 2, 51, 88, 33, 94]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[104, 101, 110, 108, 111, 32, 102, 114, 101, 110]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String: henlo fren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Your decrypted message is: henlo fren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199800" y="822960"/>
            <a:ext cx="4737960" cy="546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100" spc="-1" strike="noStrike">
                <a:latin typeface="Arial"/>
              </a:rPr>
              <a:t>(base) C:\Users\Bilal Emmi\Desktop\qcomp\project&gt;python tets.py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18 val of t, val of n bit length: 7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17 val of qubit numb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input number was: 119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Total number of qubits used: 17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Executing the circuit 3 times for N=119 and a=8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ibmqfactory.load_account:WARNING:2022-01-25 02:26:10,442: Credentials are already in use. The existing account in the session will be replaced.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Printing the various results followed by how many times they happened (out of the 3 cases):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Result "0 00000000000000" happened 477 times out of 3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Result "0 01000000000000" happened 493 times out of 3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Result "0 01100000000000" happened 513 times out of 3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Result "1 10000000000000" happened 489 times out of 3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Result "1 10100000000000" happened 532 times out of 3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Result "1 11000000000000" happened 485 times out of 3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Result "1 11100000000000" happened 510 times out of 3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</a:rPr>
              <a:t>Result "0 00100000000000" happened 501 times out of 3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1583640" y="27504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Qubit Count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1583640" y="1600560"/>
            <a:ext cx="99986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n=math.ceil(math.log2(val))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bit_n=2*n+3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Is it possible to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use smaller qubits?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 Shor’s algorithm with fewer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(pure) qubits, Christof Zalka ,  2008)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6766560" y="1823400"/>
            <a:ext cx="5250240" cy="430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5852160" y="0"/>
            <a:ext cx="5559120" cy="6675120"/>
          </a:xfrm>
          <a:prstGeom prst="rect">
            <a:avLst/>
          </a:prstGeom>
          <a:ln>
            <a:noFill/>
          </a:ln>
        </p:spPr>
      </p:pic>
      <p:sp>
        <p:nvSpPr>
          <p:cNvPr id="216" name="TextShape 1"/>
          <p:cNvSpPr txBox="1"/>
          <p:nvPr/>
        </p:nvSpPr>
        <p:spPr>
          <a:xfrm>
            <a:off x="1097280" y="1417320"/>
            <a:ext cx="4206240" cy="450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Realization of a scalable</a:t>
            </a:r>
            <a:endParaRPr b="0" lang="en-US" sz="1300" spc="-1" strike="noStrike"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Shor algorithm, Monz et al., 2016</a:t>
            </a:r>
            <a:endParaRPr b="0" lang="en-US" sz="1300" spc="-1" strike="noStrike">
              <a:latin typeface="Arial"/>
            </a:endParaRPr>
          </a:p>
          <a:p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Certain algorithms for quantum computers are able to outperform their classical counterparts.</a:t>
            </a:r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In 1994, Peter Shor came up with a quantum algorithm that calculates the prime factors</a:t>
            </a:r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of a large number vastly more efficiently than a classical computer. For general scalability of</a:t>
            </a:r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such algorithms, hardware, quantum error correction, and the algorithmic realization itself</a:t>
            </a:r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need to be extensible. Here we present the realization of a scalable Shor algorithm, as proposed</a:t>
            </a:r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by Kitaev. We factor the number 15 by effectively employing and controlling seven qubits</a:t>
            </a:r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and four “cache qubits” and by implementing generalized arithmetic operations, known as</a:t>
            </a:r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modular multipliers. This algorithm has been realized scalably within an ion-trap quantum</a:t>
            </a:r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computer and returns the correct factors with a confidence level exceeding 99%</a:t>
            </a:r>
            <a:endParaRPr b="0" lang="en-US" sz="1300" spc="-1" strike="noStrike">
              <a:latin typeface="Arial"/>
            </a:endParaRPr>
          </a:p>
          <a:p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https://sci-hub.se/10.1126/science.aad9480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792800" y="640080"/>
            <a:ext cx="8905680" cy="472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1614240" y="13752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References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1463040" y="1554480"/>
            <a:ext cx="99986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https://hal.archives-ouvertes.fr/hal-03358148/document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https://www.science.org/doi/10.1126/science.aad9480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  <a:hlinkClick r:id="rId1"/>
              </a:rPr>
              <a:t>https://arxiv.org/pdf/quant-ph/0601097.pdf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  <a:hlinkClick r:id="rId2"/>
              </a:rPr>
              <a:t>https://qiskit.org/documentation/stable/0.26/_modules/qiskit/aqua/algorithms/factorizers/shor.html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  <a:hlinkClick r:id="rId3"/>
              </a:rPr>
              <a:t>https://github.com/ttlion/ShorAlgQiskit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  <a:hlinkClick r:id="rId4"/>
              </a:rPr>
              <a:t>https://qiskit.org/textbook/ch-algorithms/shor.html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  <a:hlinkClick r:id="rId5"/>
              </a:rPr>
              <a:t>https://young.physics.ucsc.edu/150/shor.pdf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  <a:hlinkClick r:id="rId6"/>
              </a:rPr>
              <a:t>https://jonathan-hui.medium.com/qc-period-finding-in-shors-algorithm-7eb0c22e8202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  <a:hlinkClick r:id="rId7"/>
              </a:rPr>
              <a:t>https://www.codespeedy.com/rsa-algorithm-an-asymmetric-key-encryption-in-python/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Kriptografiye Giris, Erkan Afacan ,epos 2016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My Github Repository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1583640" y="1600200"/>
            <a:ext cx="99986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 further questions you can look up the codes that I made for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 project and you can apply it own your own.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https://github.com/Tihulu/quantumcomputing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RSA Encryption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444320" y="5551560"/>
            <a:ext cx="2545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4125960" y="1444680"/>
            <a:ext cx="5028840" cy="377172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3103200" y="3751920"/>
            <a:ext cx="1657800" cy="207216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4932000" y="2014560"/>
            <a:ext cx="731520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100" spc="-1" strike="noStrike">
                <a:latin typeface="Arial"/>
              </a:rPr>
              <a:t>We have to</a:t>
            </a:r>
            <a:endParaRPr b="0" lang="en-US" sz="1100" spc="-1" strike="noStrike">
              <a:latin typeface="Arial"/>
            </a:endParaRPr>
          </a:p>
          <a:p>
            <a:pPr algn="ctr"/>
            <a:r>
              <a:rPr b="0" lang="en-US" sz="1100" spc="-1" strike="noStrike">
                <a:latin typeface="Arial"/>
              </a:rPr>
              <a:t>escape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7218000" y="2471760"/>
            <a:ext cx="822960" cy="18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5"/>
          <p:cNvSpPr/>
          <p:nvPr/>
        </p:nvSpPr>
        <p:spPr>
          <a:xfrm>
            <a:off x="7218000" y="4666320"/>
            <a:ext cx="822960" cy="18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"/>
          <p:cNvSpPr/>
          <p:nvPr/>
        </p:nvSpPr>
        <p:spPr>
          <a:xfrm>
            <a:off x="4896000" y="4245120"/>
            <a:ext cx="731520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100" spc="-1" strike="noStrike">
                <a:latin typeface="Arial"/>
              </a:rPr>
              <a:t>Ne sucuk</a:t>
            </a:r>
            <a:endParaRPr b="0" lang="en-US" sz="1100" spc="-1" strike="noStrike">
              <a:latin typeface="Arial"/>
            </a:endParaRPr>
          </a:p>
          <a:p>
            <a:pPr algn="ctr"/>
            <a:r>
              <a:rPr b="0" lang="en-US" sz="1100" spc="-1" strike="noStrike">
                <a:latin typeface="Arial"/>
              </a:rPr>
              <a:t> </a:t>
            </a:r>
            <a:r>
              <a:rPr b="0" lang="en-US" sz="1100" spc="-1" strike="noStrike">
                <a:latin typeface="Arial"/>
              </a:rPr>
              <a:t>yapmis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3021480" y="1648800"/>
            <a:ext cx="1636200" cy="1636200"/>
          </a:xfrm>
          <a:prstGeom prst="rect">
            <a:avLst/>
          </a:prstGeom>
          <a:ln>
            <a:noFill/>
          </a:ln>
        </p:spPr>
      </p:pic>
      <p:sp>
        <p:nvSpPr>
          <p:cNvPr id="173" name="CustomShape 7"/>
          <p:cNvSpPr/>
          <p:nvPr/>
        </p:nvSpPr>
        <p:spPr>
          <a:xfrm>
            <a:off x="6029280" y="1557360"/>
            <a:ext cx="82296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Arif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8"/>
          <p:cNvSpPr/>
          <p:nvPr/>
        </p:nvSpPr>
        <p:spPr>
          <a:xfrm>
            <a:off x="4932000" y="4264560"/>
            <a:ext cx="731520" cy="54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100" spc="-1" strike="noStrike">
                <a:latin typeface="Arial"/>
              </a:rPr>
              <a:t>We have to</a:t>
            </a:r>
            <a:endParaRPr b="0" lang="en-US" sz="1100" spc="-1" strike="noStrike">
              <a:latin typeface="Arial"/>
            </a:endParaRPr>
          </a:p>
          <a:p>
            <a:pPr algn="ctr"/>
            <a:r>
              <a:rPr b="0" lang="en-US" sz="1100" spc="-1" strike="noStrike">
                <a:latin typeface="Arial"/>
              </a:rPr>
              <a:t>escape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75" name="CustomShape 9"/>
          <p:cNvSpPr/>
          <p:nvPr/>
        </p:nvSpPr>
        <p:spPr>
          <a:xfrm>
            <a:off x="4932000" y="3787920"/>
            <a:ext cx="82296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1800" spc="-1" strike="noStrike">
                <a:latin typeface="Arial"/>
              </a:rPr>
              <a:t>Bob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10"/>
          <p:cNvSpPr/>
          <p:nvPr/>
        </p:nvSpPr>
        <p:spPr>
          <a:xfrm>
            <a:off x="8498160" y="2106000"/>
            <a:ext cx="822960" cy="18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Steps for RSA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968440" y="3291840"/>
            <a:ext cx="2545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583000" y="1465200"/>
            <a:ext cx="7775640" cy="496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Extended Euclidean algorithm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1583640" y="1600200"/>
            <a:ext cx="99986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def eea(a,b):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if(a%b==0):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return(b,0,1)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else: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gcd,s,t = eea(b,a%b)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 = s-((a//b) * t)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print("%d = %d*(%d) + (%d)*(%d)"%(gcd,a,t,s,b))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return(gcd,t,s)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Encrypting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583640" y="1600200"/>
            <a:ext cx="99986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Public_key = (e,n)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def encrypt(pub_key,message):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e,n = pub_key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asciiarr = to_ascii(message)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crypted_m=[]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for i in asciiarr: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cm=((int(i)**e) % (n))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crypted_m.append(cm)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return crypted_m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Decrypting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1583640" y="1600200"/>
            <a:ext cx="99986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2000"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Private_key = (d,n)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def decrypt(priv_key,message):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d,n = priv_key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txt=message.split(',')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asciiarr=[]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print(txt)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for i in txt: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dm=((int(i)**d) % (n))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asciiarr.append(dm)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return from_ascii(asciiarr)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Shor’s Algorithm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997600" y="3333600"/>
            <a:ext cx="22536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" descr=""/>
          <p:cNvPicPr/>
          <p:nvPr/>
        </p:nvPicPr>
        <p:blipFill>
          <a:blip r:embed="rId1"/>
          <a:srcRect l="3608" t="3180" r="0" b="6497"/>
          <a:stretch/>
        </p:blipFill>
        <p:spPr>
          <a:xfrm>
            <a:off x="1703520" y="1684440"/>
            <a:ext cx="9475200" cy="424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583640" y="27504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Phase Estimation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8786160" y="1152720"/>
            <a:ext cx="2095200" cy="113328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2194560" y="2103120"/>
            <a:ext cx="7790040" cy="426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583640" y="274680"/>
            <a:ext cx="9998640" cy="114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737360" y="1687680"/>
            <a:ext cx="8853840" cy="3707280"/>
          </a:xfrm>
          <a:prstGeom prst="rect">
            <a:avLst/>
          </a:prstGeom>
          <a:ln>
            <a:noFill/>
          </a:ln>
        </p:spPr>
      </p:pic>
      <p:sp>
        <p:nvSpPr>
          <p:cNvPr id="194" name="TextShape 2"/>
          <p:cNvSpPr txBox="1"/>
          <p:nvPr/>
        </p:nvSpPr>
        <p:spPr>
          <a:xfrm>
            <a:off x="6741000" y="473040"/>
            <a:ext cx="4841280" cy="71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Designing Circuit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  <dc:creator/>
  <dc:description/>
  <dc:language>en-US</dc:language>
  <cp:lastModifiedBy/>
  <dcterms:modified xsi:type="dcterms:W3CDTF">2022-01-27T07:25:11Z</dcterms:modified>
  <cp:revision>18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7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